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8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B11FF-01C8-4C52-A0EE-248BBC3F01A9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71470-00FC-4A12-8D1D-A4ECFE8BEB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678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7E7EA-2BA9-4941-AAED-8BAC8617CB0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3870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6490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843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735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16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909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5931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697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4678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574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389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0435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3CA15-AB8D-4FF5-AC56-30CAD1A41DFD}" type="datetimeFigureOut">
              <a:rPr lang="zh-CN" altLang="en-US" smtClean="0"/>
              <a:t>2025-7-11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6A1A7-F91B-43BC-8527-56ED71A5EB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045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7203" y="4861665"/>
            <a:ext cx="1646238" cy="1235075"/>
          </a:xfrm>
          <a:prstGeom prst="rect">
            <a:avLst/>
          </a:prstGeom>
        </p:spPr>
      </p:pic>
      <p:graphicFrame>
        <p:nvGraphicFramePr>
          <p:cNvPr id="23" name="表格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608526"/>
              </p:ext>
            </p:extLst>
          </p:nvPr>
        </p:nvGraphicFramePr>
        <p:xfrm>
          <a:off x="323528" y="1052736"/>
          <a:ext cx="8541072" cy="5412273"/>
        </p:xfrm>
        <a:graphic>
          <a:graphicData uri="http://schemas.openxmlformats.org/drawingml/2006/table">
            <a:tbl>
              <a:tblPr/>
              <a:tblGrid>
                <a:gridCol w="2736304"/>
                <a:gridCol w="1350684"/>
                <a:gridCol w="1457628"/>
                <a:gridCol w="1343615"/>
                <a:gridCol w="1652841"/>
              </a:tblGrid>
              <a:tr h="3389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黑板特点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日学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SMW</a:t>
                      </a:r>
                      <a:r>
                        <a:rPr lang="zh-CN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黑板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本公司其他黑板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389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使用寿命长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C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倍以上寿命</a:t>
                      </a:r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/>
                      </a:r>
                      <a:b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日学铝搪瓷板</a:t>
                      </a:r>
                      <a:b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硬度高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altLang="zh-C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1~2</a:t>
                      </a:r>
                      <a:r>
                        <a:rPr lang="zh-CN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年寿命</a:t>
                      </a:r>
                      <a:br>
                        <a:rPr lang="zh-CN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普通烤漆面板</a:t>
                      </a:r>
                      <a:b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硬度较低</a:t>
                      </a:r>
                      <a:endParaRPr lang="zh-CN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370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1100" b="1" i="0" u="none" strike="noStrike" cap="none" spc="300" dirty="0" smtClean="0">
                          <a:ln w="11430" cmpd="sng">
                            <a:solidFill>
                              <a:schemeClr val="accent1">
                                <a:tint val="10000"/>
                              </a:schemeClr>
                            </a:solidFill>
                            <a:prstDash val="solid"/>
                            <a:miter lim="800000"/>
                          </a:ln>
                          <a:gradFill>
                            <a:gsLst>
                              <a:gs pos="10000">
                                <a:schemeClr val="accent1">
                                  <a:tint val="83000"/>
                                  <a:shade val="100000"/>
                                  <a:satMod val="200000"/>
                                </a:schemeClr>
                              </a:gs>
                              <a:gs pos="75000">
                                <a:schemeClr val="accent1">
                                  <a:tint val="100000"/>
                                  <a:shade val="50000"/>
                                  <a:satMod val="15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glow rad="45500">
                              <a:schemeClr val="accent1">
                                <a:satMod val="220000"/>
                                <a:alpha val="35000"/>
                              </a:schemeClr>
                            </a:glow>
                          </a:effectLst>
                          <a:latin typeface="华文细黑"/>
                          <a:ea typeface="华文细黑"/>
                        </a:rPr>
                        <a:t>►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华文细黑"/>
                          <a:ea typeface="华文细黑"/>
                        </a:rPr>
                        <a:t> 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数学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人员使用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黑板时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，需要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进行大量的计算，如果表面涂层硬度低，板面上的轻微粗糙颗粒，会容易磨损，在一到两年内被磨平，书写就容易打滑，影响板书质量。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389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书写</a:t>
                      </a:r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面积大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以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3.6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x1.2m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为例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以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3.6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x1.2m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为</a:t>
                      </a:r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4181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华文细黑"/>
                          <a:ea typeface="华文细黑"/>
                        </a:rPr>
                        <a:t> </a:t>
                      </a:r>
                      <a:r>
                        <a:rPr lang="zh-CN" altLang="en-US" sz="1100" b="1" i="0" u="none" strike="noStrike" cap="none" spc="300" dirty="0" smtClean="0">
                          <a:ln w="11430" cmpd="sng">
                            <a:solidFill>
                              <a:schemeClr val="accent1">
                                <a:tint val="10000"/>
                              </a:schemeClr>
                            </a:solidFill>
                            <a:prstDash val="solid"/>
                            <a:miter lim="800000"/>
                          </a:ln>
                          <a:gradFill>
                            <a:gsLst>
                              <a:gs pos="10000">
                                <a:schemeClr val="accent1">
                                  <a:tint val="83000"/>
                                  <a:shade val="100000"/>
                                  <a:satMod val="200000"/>
                                </a:schemeClr>
                              </a:gs>
                              <a:gs pos="75000">
                                <a:schemeClr val="accent1">
                                  <a:tint val="100000"/>
                                  <a:shade val="50000"/>
                                  <a:satMod val="15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glow rad="45500">
                              <a:schemeClr val="accent1">
                                <a:satMod val="220000"/>
                                <a:alpha val="35000"/>
                              </a:schemeClr>
                            </a:glow>
                          </a:effectLst>
                          <a:latin typeface="华文细黑"/>
                          <a:ea typeface="华文细黑"/>
                        </a:rPr>
                        <a:t>►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华文细黑"/>
                          <a:ea typeface="华文细黑"/>
                        </a:rPr>
                        <a:t> 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在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同样外观尺寸下，日学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SMW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边框正面超薄，完全不包覆黑板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，比一般款式黑板多出近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10%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的面积，实现最大面积书写。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扣除边框后</a:t>
                      </a:r>
                      <a:b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endParaRPr lang="en-US" altLang="zh-CN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fontAlgn="t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/>
                      </a:r>
                      <a:b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zh-CN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大约</a:t>
                      </a:r>
                      <a:r>
                        <a:rPr lang="en-US" altLang="zh-C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4.3㎡</a:t>
                      </a:r>
                      <a:endParaRPr lang="zh-CN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扣除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边框后</a:t>
                      </a:r>
                      <a:b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endParaRPr lang="en-US" altLang="zh-CN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fontAlgn="t"/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/>
                      </a:r>
                      <a:b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大约</a:t>
                      </a:r>
                      <a:r>
                        <a:rPr lang="en-US" altLang="zh-CN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4.0㎡</a:t>
                      </a:r>
                      <a:endParaRPr lang="zh-CN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389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更换便利性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以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3.6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x1.2m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为例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 以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3.6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x1.2m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为例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1338"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zh-CN" altLang="en-US" sz="1100" b="1" i="0" u="none" strike="noStrike" cap="none" spc="300" dirty="0" smtClean="0">
                          <a:ln w="11430" cmpd="sng">
                            <a:solidFill>
                              <a:schemeClr val="accent1">
                                <a:tint val="10000"/>
                              </a:schemeClr>
                            </a:solidFill>
                            <a:prstDash val="solid"/>
                            <a:miter lim="800000"/>
                          </a:ln>
                          <a:gradFill>
                            <a:gsLst>
                              <a:gs pos="10000">
                                <a:schemeClr val="accent1">
                                  <a:tint val="83000"/>
                                  <a:shade val="100000"/>
                                  <a:satMod val="200000"/>
                                </a:schemeClr>
                              </a:gs>
                              <a:gs pos="75000">
                                <a:schemeClr val="accent1">
                                  <a:tint val="100000"/>
                                  <a:shade val="50000"/>
                                  <a:satMod val="15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glow rad="45500">
                              <a:schemeClr val="accent1">
                                <a:satMod val="220000"/>
                                <a:alpha val="35000"/>
                              </a:schemeClr>
                            </a:glow>
                          </a:effectLst>
                          <a:latin typeface="华文细黑"/>
                          <a:ea typeface="华文细黑"/>
                        </a:rPr>
                        <a:t> ► 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日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学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SMW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不仅能安装超长无缝的黑板，而且当黑板表面因长时间使用而磨损，不好书写时，可以用仅更换表层搪瓷板的方式焕然一新，大大节省了成本和时间</a:t>
                      </a:r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1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.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裁切表面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材料：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/>
                      </a:r>
                      <a:b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小时</a:t>
                      </a:r>
                      <a:b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.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运送到位（例如上海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）：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小时</a:t>
                      </a:r>
                      <a:b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.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换板：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小时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重新生产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33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需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5~10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33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" name="TextBox 13"/>
          <p:cNvSpPr txBox="1"/>
          <p:nvPr/>
        </p:nvSpPr>
        <p:spPr>
          <a:xfrm>
            <a:off x="8360600" y="5378745"/>
            <a:ext cx="419100" cy="4143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废弃</a:t>
            </a:r>
            <a:endParaRPr lang="en-US" altLang="zh-CN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重做</a:t>
            </a:r>
          </a:p>
        </p:txBody>
      </p:sp>
      <p:pic>
        <p:nvPicPr>
          <p:cNvPr id="27" name="图片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190" y="1649258"/>
            <a:ext cx="1379413" cy="1028843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8534" y="1650001"/>
            <a:ext cx="1356550" cy="1021222"/>
          </a:xfrm>
          <a:prstGeom prst="rect">
            <a:avLst/>
          </a:prstGeom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773" y="3319454"/>
            <a:ext cx="1270246" cy="1270246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50" y="3431298"/>
            <a:ext cx="1200318" cy="1158402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3886" y="5044132"/>
            <a:ext cx="1408176" cy="1083564"/>
          </a:xfrm>
          <a:prstGeom prst="rect">
            <a:avLst/>
          </a:prstGeom>
        </p:spPr>
      </p:pic>
      <p:sp>
        <p:nvSpPr>
          <p:cNvPr id="32" name="TextBox 7"/>
          <p:cNvSpPr txBox="1"/>
          <p:nvPr/>
        </p:nvSpPr>
        <p:spPr>
          <a:xfrm>
            <a:off x="5138712" y="5129825"/>
            <a:ext cx="392322" cy="425133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>
                <a:latin typeface="微软雅黑" panose="020B0503020204020204" pitchFamily="34" charset="-122"/>
                <a:ea typeface="微软雅黑" panose="020B0503020204020204" pitchFamily="34" charset="-122"/>
              </a:rPr>
              <a:t>更换</a:t>
            </a:r>
            <a:endParaRPr lang="en-US" altLang="zh-CN" sz="10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000">
                <a:latin typeface="微软雅黑" panose="020B0503020204020204" pitchFamily="34" charset="-122"/>
                <a:ea typeface="微软雅黑" panose="020B0503020204020204" pitchFamily="34" charset="-122"/>
              </a:rPr>
              <a:t>面材</a:t>
            </a:r>
          </a:p>
        </p:txBody>
      </p:sp>
      <p:cxnSp>
        <p:nvCxnSpPr>
          <p:cNvPr id="33" name="直接箭头连接符 32"/>
          <p:cNvCxnSpPr/>
          <p:nvPr/>
        </p:nvCxnSpPr>
        <p:spPr>
          <a:xfrm flipH="1">
            <a:off x="5123761" y="5554958"/>
            <a:ext cx="190500" cy="238125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27784" y="373522"/>
            <a:ext cx="3943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r>
              <a:rPr lang="zh-CN" altLang="en-US" sz="20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学全壁式</a:t>
            </a:r>
            <a:r>
              <a:rPr lang="en-US" altLang="zh-CN" sz="20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SMW</a:t>
            </a:r>
            <a:r>
              <a:rPr lang="zh-CN" altLang="en-US" sz="20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黑板</a:t>
            </a:r>
            <a:r>
              <a:rPr lang="zh-CN" altLang="en-US" sz="20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的特色</a:t>
            </a:r>
            <a:endParaRPr lang="zh-CN" altLang="en-US" sz="2000" b="1" spc="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乘号 33"/>
          <p:cNvSpPr/>
          <p:nvPr/>
        </p:nvSpPr>
        <p:spPr>
          <a:xfrm rot="485307">
            <a:off x="7113789" y="5042660"/>
            <a:ext cx="1359657" cy="745315"/>
          </a:xfrm>
          <a:prstGeom prst="mathMultiply">
            <a:avLst>
              <a:gd name="adj1" fmla="val 700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1"/>
          <p:cNvSpPr txBox="1"/>
          <p:nvPr/>
        </p:nvSpPr>
        <p:spPr>
          <a:xfrm>
            <a:off x="7604619" y="3137840"/>
            <a:ext cx="10823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t"/>
            <a:r>
              <a:rPr lang="zh-CN" altLang="en-US" sz="10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本公司平面黑板</a:t>
            </a:r>
            <a:endParaRPr lang="en-US" altLang="zh-CN" sz="1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1256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211</Words>
  <Application>Microsoft Office PowerPoint</Application>
  <PresentationFormat>全屏显示(4:3)</PresentationFormat>
  <Paragraphs>42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dkchai@outlook.com</dc:creator>
  <cp:lastModifiedBy>dkchai@outlook.com</cp:lastModifiedBy>
  <cp:revision>1</cp:revision>
  <dcterms:created xsi:type="dcterms:W3CDTF">2025-07-11T06:06:29Z</dcterms:created>
  <dcterms:modified xsi:type="dcterms:W3CDTF">2025-07-11T06:07:42Z</dcterms:modified>
</cp:coreProperties>
</file>